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4" autoAdjust="0"/>
    <p:restoredTop sz="94697"/>
  </p:normalViewPr>
  <p:slideViewPr>
    <p:cSldViewPr snapToGrid="0" snapToObjects="1">
      <p:cViewPr varScale="1">
        <p:scale>
          <a:sx n="109" d="100"/>
          <a:sy n="109" d="100"/>
        </p:scale>
        <p:origin x="-608" y="-11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11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11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deep.samal@gmail.com" TargetMode="External"/><Relationship Id="rId4" Type="http://schemas.openxmlformats.org/officeDocument/2006/relationships/hyperlink" Target="mailto:ksamal3@gatech.edu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lab.com/deepsamal/flash-lidar-object-detection-and-tracking.g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cs typeface="Calibri"/>
              </a:rPr>
              <a:t>Deep </a:t>
            </a:r>
            <a:r>
              <a:rPr lang="en-US" sz="2000" dirty="0" err="1">
                <a:cs typeface="Calibri"/>
              </a:rPr>
              <a:t>Samal</a:t>
            </a:r>
            <a:endParaRPr lang="en-US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ea typeface="+mn-lt"/>
                <a:cs typeface="+mn-lt"/>
              </a:rPr>
              <a:t>Evan T </a:t>
            </a:r>
            <a:r>
              <a:rPr lang="en-US" sz="2000" dirty="0" err="1">
                <a:ea typeface="+mn-lt"/>
                <a:cs typeface="+mn-lt"/>
              </a:rPr>
              <a:t>Gebhardt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ea typeface="+mn-lt"/>
                <a:cs typeface="+mn-lt"/>
              </a:rPr>
              <a:t>Prof. Marilyn Wolf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cs typeface="Calibri"/>
              </a:rPr>
              <a:t>ECE, Georgia Institute of Technology</a:t>
            </a:r>
            <a:endParaRPr lang="en-US" sz="2000" dirty="0"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Flash </a:t>
            </a:r>
            <a:r>
              <a:rPr lang="en-US" dirty="0" err="1">
                <a:ea typeface="+mj-lt"/>
                <a:cs typeface="+mj-lt"/>
              </a:rPr>
              <a:t>Lidar</a:t>
            </a:r>
            <a:r>
              <a:rPr lang="en-US" dirty="0">
                <a:ea typeface="+mj-lt"/>
                <a:cs typeface="+mj-lt"/>
              </a:rPr>
              <a:t> Object Detection and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F6501E-B072-4923-9ED1-5A7F8B77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Object Detection Results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46CA6D12-20DA-4A1F-A149-EB87C55C4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104152"/>
              </p:ext>
            </p:extLst>
          </p:nvPr>
        </p:nvGraphicFramePr>
        <p:xfrm>
          <a:off x="5788992" y="1386696"/>
          <a:ext cx="5942480" cy="21464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5620">
                  <a:extLst>
                    <a:ext uri="{9D8B030D-6E8A-4147-A177-3AD203B41FA5}">
                      <a16:colId xmlns:a16="http://schemas.microsoft.com/office/drawing/2014/main" xmlns="" val="1703573552"/>
                    </a:ext>
                  </a:extLst>
                </a:gridCol>
                <a:gridCol w="1566917">
                  <a:extLst>
                    <a:ext uri="{9D8B030D-6E8A-4147-A177-3AD203B41FA5}">
                      <a16:colId xmlns:a16="http://schemas.microsoft.com/office/drawing/2014/main" xmlns="" val="2233366717"/>
                    </a:ext>
                  </a:extLst>
                </a:gridCol>
                <a:gridCol w="1404323">
                  <a:extLst>
                    <a:ext uri="{9D8B030D-6E8A-4147-A177-3AD203B41FA5}">
                      <a16:colId xmlns:a16="http://schemas.microsoft.com/office/drawing/2014/main" xmlns="" val="3799035704"/>
                    </a:ext>
                  </a:extLst>
                </a:gridCol>
                <a:gridCol w="1485620">
                  <a:extLst>
                    <a:ext uri="{9D8B030D-6E8A-4147-A177-3AD203B41FA5}">
                      <a16:colId xmlns:a16="http://schemas.microsoft.com/office/drawing/2014/main" xmlns="" val="4242156062"/>
                    </a:ext>
                  </a:extLst>
                </a:gridCol>
              </a:tblGrid>
              <a:tr h="376582">
                <a:tc>
                  <a:txBody>
                    <a:bodyPr/>
                    <a:lstStyle/>
                    <a:p>
                      <a:r>
                        <a:rPr lang="en-US" dirty="0"/>
                        <a:t>Class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1080618"/>
                  </a:ext>
                </a:extLst>
              </a:tr>
              <a:tr h="376582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0.671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0.622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0.592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7219572"/>
                  </a:ext>
                </a:extLst>
              </a:tr>
              <a:tr h="3765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0.726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0.681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0.647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2031718"/>
                  </a:ext>
                </a:extLst>
              </a:tr>
              <a:tr h="3765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0.439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0.444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0.439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0722729"/>
                  </a:ext>
                </a:extLst>
              </a:tr>
              <a:tr h="3765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bike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0.165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0.160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945558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4CB31BE-D461-4DFC-97F5-56DE360C717D}"/>
              </a:ext>
            </a:extLst>
          </p:cNvPr>
          <p:cNvSpPr txBox="1"/>
          <p:nvPr/>
        </p:nvSpPr>
        <p:spPr>
          <a:xfrm>
            <a:off x="759791" y="1327276"/>
            <a:ext cx="5029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Roboto"/>
                <a:cs typeface="Roboto"/>
              </a:rPr>
              <a:t>Large difference in detection performance between different categories due to class imbalance in dataset.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Roboto"/>
                <a:cs typeface="Roboto"/>
              </a:rPr>
              <a:t>Loss comparison graph shows testing loss is plateauing at around epoch 20, this indicates overfitting.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Roboto"/>
                <a:cs typeface="Roboto"/>
              </a:rPr>
              <a:t>Adding more data to increase generality will help as well.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69119" y="3578872"/>
            <a:ext cx="3516243" cy="2695712"/>
            <a:chOff x="1091649" y="3842579"/>
            <a:chExt cx="2637182" cy="2695712"/>
          </a:xfrm>
        </p:grpSpPr>
        <p:pic>
          <p:nvPicPr>
            <p:cNvPr id="1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xmlns="" id="{FE35F9D4-EA12-4346-A1C3-AE8A8DCB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1649" y="3842579"/>
              <a:ext cx="2637182" cy="873538"/>
            </a:xfrm>
            <a:prstGeom prst="rect">
              <a:avLst/>
            </a:prstGeom>
          </p:spPr>
        </p:pic>
        <p:pic>
          <p:nvPicPr>
            <p:cNvPr id="14" name="Picture 14" descr="A close up of a screen&#10;&#10;Description generated with high confidence">
              <a:extLst>
                <a:ext uri="{FF2B5EF4-FFF2-40B4-BE49-F238E27FC236}">
                  <a16:creationId xmlns:a16="http://schemas.microsoft.com/office/drawing/2014/main" xmlns="" id="{D0DAACB8-5AD8-4F51-83A2-689CFC00C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649" y="4759187"/>
              <a:ext cx="2637182" cy="879060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xmlns="" id="{164B0EAF-C448-4E3C-A5D1-6EFBDE5FC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649" y="5659231"/>
              <a:ext cx="2637182" cy="879060"/>
            </a:xfrm>
            <a:prstGeom prst="rect">
              <a:avLst/>
            </a:prstGeom>
          </p:spPr>
        </p:pic>
      </p:grp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8087" y="622382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1" y="3801986"/>
            <a:ext cx="6133548" cy="2421834"/>
            <a:chOff x="3418865" y="3990561"/>
            <a:chExt cx="4600161" cy="2421834"/>
          </a:xfrm>
        </p:grpSpPr>
        <p:pic>
          <p:nvPicPr>
            <p:cNvPr id="7" name="Picture 7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xmlns="" id="{25C6FAA9-5341-46DD-B833-42AAF41E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8865" y="3990561"/>
              <a:ext cx="2421835" cy="2421834"/>
            </a:xfrm>
            <a:prstGeom prst="rect">
              <a:avLst/>
            </a:prstGeom>
          </p:spPr>
        </p:pic>
        <p:pic>
          <p:nvPicPr>
            <p:cNvPr id="9" name="Picture 9" descr="A close up of a map&#10;&#10;Description generated with very high confidence">
              <a:extLst>
                <a:ext uri="{FF2B5EF4-FFF2-40B4-BE49-F238E27FC236}">
                  <a16:creationId xmlns:a16="http://schemas.microsoft.com/office/drawing/2014/main" xmlns="" id="{DF7CCDF6-B418-4E65-8A21-8AE7F50C2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1333" y="3990561"/>
              <a:ext cx="2417693" cy="2421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75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AE0303-C961-4CA3-B81C-749031B0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Tracker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480472-6774-4A6D-BA63-2D4CD8A5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SORT based tracker adds no overhead on detection pipeline.</a:t>
            </a:r>
          </a:p>
          <a:p>
            <a:r>
              <a:rPr lang="en-US" sz="2400" dirty="0">
                <a:cs typeface="Calibri"/>
              </a:rPr>
              <a:t>Performance heavily dependent on quality of detection.</a:t>
            </a:r>
          </a:p>
          <a:p>
            <a:r>
              <a:rPr lang="en-US" sz="2400" dirty="0">
                <a:cs typeface="Calibri"/>
              </a:rPr>
              <a:t>It uses bounding box </a:t>
            </a:r>
            <a:r>
              <a:rPr lang="en-US" sz="2400" dirty="0" err="1">
                <a:cs typeface="Calibri"/>
              </a:rPr>
              <a:t>IoU</a:t>
            </a:r>
            <a:r>
              <a:rPr lang="en-US" sz="2400" dirty="0">
                <a:cs typeface="Calibri"/>
              </a:rPr>
              <a:t> as association metric and Kalman Filter to predict tracks.</a:t>
            </a:r>
          </a:p>
          <a:p>
            <a:r>
              <a:rPr lang="en-US" sz="2400" dirty="0">
                <a:cs typeface="Calibri"/>
              </a:rPr>
              <a:t>Linear velocity filter model is used to track both center co-ordinates and scale of detected object bounding box/tracks.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5565" y="600296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8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8031E2-E4DE-41A9-AEA0-FB6EB231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Tracking Results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946F0546-3BC6-41E3-8C3D-28FB43A7BC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524998"/>
              </p:ext>
            </p:extLst>
          </p:nvPr>
        </p:nvGraphicFramePr>
        <p:xfrm>
          <a:off x="838200" y="1531675"/>
          <a:ext cx="10701181" cy="1691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7793">
                  <a:extLst>
                    <a:ext uri="{9D8B030D-6E8A-4147-A177-3AD203B41FA5}">
                      <a16:colId xmlns:a16="http://schemas.microsoft.com/office/drawing/2014/main" xmlns="" val="1453791527"/>
                    </a:ext>
                  </a:extLst>
                </a:gridCol>
                <a:gridCol w="1003424">
                  <a:extLst>
                    <a:ext uri="{9D8B030D-6E8A-4147-A177-3AD203B41FA5}">
                      <a16:colId xmlns:a16="http://schemas.microsoft.com/office/drawing/2014/main" xmlns="" val="3703823633"/>
                    </a:ext>
                  </a:extLst>
                </a:gridCol>
                <a:gridCol w="1034781">
                  <a:extLst>
                    <a:ext uri="{9D8B030D-6E8A-4147-A177-3AD203B41FA5}">
                      <a16:colId xmlns:a16="http://schemas.microsoft.com/office/drawing/2014/main" xmlns="" val="3181177918"/>
                    </a:ext>
                  </a:extLst>
                </a:gridCol>
                <a:gridCol w="1050460">
                  <a:extLst>
                    <a:ext uri="{9D8B030D-6E8A-4147-A177-3AD203B41FA5}">
                      <a16:colId xmlns:a16="http://schemas.microsoft.com/office/drawing/2014/main" xmlns="" val="179797414"/>
                    </a:ext>
                  </a:extLst>
                </a:gridCol>
                <a:gridCol w="580105">
                  <a:extLst>
                    <a:ext uri="{9D8B030D-6E8A-4147-A177-3AD203B41FA5}">
                      <a16:colId xmlns:a16="http://schemas.microsoft.com/office/drawing/2014/main" xmlns="" val="230142949"/>
                    </a:ext>
                  </a:extLst>
                </a:gridCol>
                <a:gridCol w="595783">
                  <a:extLst>
                    <a:ext uri="{9D8B030D-6E8A-4147-A177-3AD203B41FA5}">
                      <a16:colId xmlns:a16="http://schemas.microsoft.com/office/drawing/2014/main" xmlns="" val="4215414625"/>
                    </a:ext>
                  </a:extLst>
                </a:gridCol>
                <a:gridCol w="517391">
                  <a:extLst>
                    <a:ext uri="{9D8B030D-6E8A-4147-A177-3AD203B41FA5}">
                      <a16:colId xmlns:a16="http://schemas.microsoft.com/office/drawing/2014/main" xmlns="" val="2691265190"/>
                    </a:ext>
                  </a:extLst>
                </a:gridCol>
                <a:gridCol w="501713">
                  <a:extLst>
                    <a:ext uri="{9D8B030D-6E8A-4147-A177-3AD203B41FA5}">
                      <a16:colId xmlns:a16="http://schemas.microsoft.com/office/drawing/2014/main" xmlns="" val="648407591"/>
                    </a:ext>
                  </a:extLst>
                </a:gridCol>
                <a:gridCol w="721211">
                  <a:extLst>
                    <a:ext uri="{9D8B030D-6E8A-4147-A177-3AD203B41FA5}">
                      <a16:colId xmlns:a16="http://schemas.microsoft.com/office/drawing/2014/main" xmlns="" val="2624745421"/>
                    </a:ext>
                  </a:extLst>
                </a:gridCol>
                <a:gridCol w="642819">
                  <a:extLst>
                    <a:ext uri="{9D8B030D-6E8A-4147-A177-3AD203B41FA5}">
                      <a16:colId xmlns:a16="http://schemas.microsoft.com/office/drawing/2014/main" xmlns="" val="3705288"/>
                    </a:ext>
                  </a:extLst>
                </a:gridCol>
                <a:gridCol w="519504">
                  <a:extLst>
                    <a:ext uri="{9D8B030D-6E8A-4147-A177-3AD203B41FA5}">
                      <a16:colId xmlns:a16="http://schemas.microsoft.com/office/drawing/2014/main" xmlns="" val="2399083612"/>
                    </a:ext>
                  </a:extLst>
                </a:gridCol>
                <a:gridCol w="640707">
                  <a:extLst>
                    <a:ext uri="{9D8B030D-6E8A-4147-A177-3AD203B41FA5}">
                      <a16:colId xmlns:a16="http://schemas.microsoft.com/office/drawing/2014/main" xmlns="" val="3540106813"/>
                    </a:ext>
                  </a:extLst>
                </a:gridCol>
                <a:gridCol w="1065281">
                  <a:extLst>
                    <a:ext uri="{9D8B030D-6E8A-4147-A177-3AD203B41FA5}">
                      <a16:colId xmlns:a16="http://schemas.microsoft.com/office/drawing/2014/main" xmlns="" val="163967132"/>
                    </a:ext>
                  </a:extLst>
                </a:gridCol>
                <a:gridCol w="910209">
                  <a:extLst>
                    <a:ext uri="{9D8B030D-6E8A-4147-A177-3AD203B41FA5}">
                      <a16:colId xmlns:a16="http://schemas.microsoft.com/office/drawing/2014/main" xmlns="" val="3908240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IDF1↑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IDP↑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IDR↑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FP↓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FN↓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IDs↓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FM↓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MOTA↑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MOTP↓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766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Test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19.90%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30.60%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14.70%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25.20%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0.285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58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Test 2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47.10%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74.80%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34.40%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39.30%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0.195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483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Test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51.70%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76.80%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39.00%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41.70%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0.241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985034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2DC796-129E-44DD-A193-265F8964FAA5}"/>
              </a:ext>
            </a:extLst>
          </p:cNvPr>
          <p:cNvSpPr txBox="1"/>
          <p:nvPr/>
        </p:nvSpPr>
        <p:spPr>
          <a:xfrm>
            <a:off x="837096" y="3606151"/>
            <a:ext cx="10473635" cy="1754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Roboto"/>
                <a:cs typeface="Roboto"/>
              </a:rPr>
              <a:t>We follow CLEAR MOT metrics to evaluate tracking performance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Roboto"/>
                <a:cs typeface="Roboto"/>
              </a:rPr>
              <a:t>We used 3 test sequences from various urban scenarios to evaluate detection and tracking performance.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Roboto"/>
                <a:cs typeface="Roboto"/>
              </a:rPr>
              <a:t>MOTA and MOTP results are optimistic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Roboto"/>
                <a:cs typeface="Roboto"/>
              </a:rPr>
              <a:t>IDF1, IDP and IDR metrics are poor. This indicates single tracks are being fragmented into multiple tracks. This might be a result of high false negatives from object detector.</a:t>
            </a:r>
            <a:endParaRPr lang="en-US" dirty="0">
              <a:latin typeface="Roboto"/>
              <a:cs typeface="Roboto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5565" y="600296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24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3D0879-A19B-4CC5-8D80-6C907516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A0E57C-5A8D-4CB6-B21C-9EE87816D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First object detector for Flash lidar.</a:t>
            </a:r>
          </a:p>
          <a:p>
            <a:r>
              <a:rPr lang="en-US" sz="2400" dirty="0">
                <a:cs typeface="Calibri"/>
              </a:rPr>
              <a:t>Small Network with ~100K parameters. Therefore faster to train and operating speed of network is ~227 fps.</a:t>
            </a:r>
          </a:p>
          <a:p>
            <a:r>
              <a:rPr lang="en-US" sz="2400" dirty="0">
                <a:cs typeface="Calibri"/>
              </a:rPr>
              <a:t>We observed network overfitting even with such low number of parameters, therefore using SSD like architecture which require e</a:t>
            </a:r>
            <a:r>
              <a:rPr lang="en-US" sz="2400" dirty="0" smtClean="0">
                <a:cs typeface="Calibri"/>
              </a:rPr>
              <a:t>ven </a:t>
            </a:r>
            <a:r>
              <a:rPr lang="en-US" sz="2400" dirty="0">
                <a:cs typeface="Calibri"/>
              </a:rPr>
              <a:t>more parameters is difficult.</a:t>
            </a:r>
          </a:p>
          <a:p>
            <a:r>
              <a:rPr lang="en-US" sz="2400" dirty="0">
                <a:cs typeface="Calibri"/>
              </a:rPr>
              <a:t>We are currently in the process of obtaining more data, this will help with class imbalance and overfitting. Which will also help improve detection performance and hence tracking performance.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5565" y="600296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5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047" y="1215483"/>
            <a:ext cx="11061679" cy="4961480"/>
          </a:xfrm>
        </p:spPr>
        <p:txBody>
          <a:bodyPr/>
          <a:lstStyle/>
          <a:p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/>
              <a:t>Repository: </a:t>
            </a:r>
            <a:endParaRPr lang="en-US" sz="2400" dirty="0" smtClean="0"/>
          </a:p>
          <a:p>
            <a:pPr lvl="1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://gitlab.com/deepsamal/flash-lidar-object-detection-and-</a:t>
            </a:r>
            <a:r>
              <a:rPr lang="en-US" sz="2000" dirty="0" smtClean="0">
                <a:hlinkClick r:id="rId2"/>
              </a:rPr>
              <a:t>tracking.git</a:t>
            </a:r>
            <a:endParaRPr lang="en-US" sz="2000" dirty="0" smtClean="0"/>
          </a:p>
          <a:p>
            <a:r>
              <a:rPr lang="en-US" sz="2400" dirty="0" smtClean="0"/>
              <a:t>Data Download Link:</a:t>
            </a:r>
          </a:p>
          <a:p>
            <a:pPr lvl="1"/>
            <a:r>
              <a:rPr lang="en-US" sz="2000" dirty="0"/>
              <a:t>https://</a:t>
            </a:r>
            <a:r>
              <a:rPr lang="en-US" sz="2000" dirty="0" err="1"/>
              <a:t>www.dropbox.com</a:t>
            </a:r>
            <a:r>
              <a:rPr lang="en-US" sz="2000" dirty="0"/>
              <a:t>/s/jsmn5v64bh7labj/</a:t>
            </a:r>
            <a:r>
              <a:rPr lang="en-US" sz="2000" dirty="0" err="1"/>
              <a:t>data.tar.gz?dl</a:t>
            </a:r>
            <a:r>
              <a:rPr lang="en-US" sz="2000" dirty="0"/>
              <a:t>=0</a:t>
            </a:r>
            <a:endParaRPr lang="en-US" sz="2000" dirty="0" smtClean="0"/>
          </a:p>
          <a:p>
            <a:r>
              <a:rPr lang="en-US" sz="2400" dirty="0" smtClean="0"/>
              <a:t>For more details contact:</a:t>
            </a:r>
          </a:p>
          <a:p>
            <a:pPr lvl="1"/>
            <a:r>
              <a:rPr lang="en-US" sz="2000" dirty="0" smtClean="0"/>
              <a:t>Deep </a:t>
            </a:r>
            <a:r>
              <a:rPr lang="en-US" sz="2000" dirty="0" err="1" smtClean="0"/>
              <a:t>Samal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3"/>
              </a:rPr>
              <a:t>deep.samal@gmail.com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4"/>
              </a:rPr>
              <a:t>ksamal3@gatech.edu</a:t>
            </a:r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dirty="0"/>
              <a:t>Questions??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1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B1CEFD-C383-4ECB-B099-791DD3A4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Flash Lidar?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81E87D-1E28-4E59-BC22-0987E2613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Sensors arranged in 2D arrangement. Each sensor corresponds to one pixel in a 2D image.</a:t>
            </a:r>
          </a:p>
          <a:p>
            <a:r>
              <a:rPr lang="en-US" sz="2400" dirty="0">
                <a:cs typeface="Calibri"/>
              </a:rPr>
              <a:t>When triggered, entire </a:t>
            </a:r>
            <a:r>
              <a:rPr lang="en-US" sz="2400" dirty="0" smtClean="0">
                <a:cs typeface="Calibri"/>
              </a:rPr>
              <a:t>scene, </a:t>
            </a:r>
            <a:r>
              <a:rPr lang="en-US" sz="2400" dirty="0">
                <a:cs typeface="Calibri"/>
              </a:rPr>
              <a:t>within the camera's </a:t>
            </a:r>
            <a:r>
              <a:rPr lang="en-US" sz="2400" dirty="0" err="1" smtClean="0">
                <a:cs typeface="Calibri"/>
              </a:rPr>
              <a:t>FoV</a:t>
            </a:r>
            <a:r>
              <a:rPr lang="en-US" sz="2400" dirty="0" smtClean="0">
                <a:cs typeface="Calibri"/>
              </a:rPr>
              <a:t>, </a:t>
            </a:r>
            <a:r>
              <a:rPr lang="en-US" sz="2400" dirty="0">
                <a:cs typeface="Calibri"/>
              </a:rPr>
              <a:t>is illuminated with multiple laser flash pulses.</a:t>
            </a:r>
          </a:p>
          <a:p>
            <a:r>
              <a:rPr lang="en-US" sz="2400" dirty="0">
                <a:cs typeface="Calibri"/>
              </a:rPr>
              <a:t>Each pixel records the time it took for a pulse to travel from being emitted by laser source and being received at the sensor, after reflection from an object's surface. This is also called 'time of flight' data.</a:t>
            </a:r>
          </a:p>
          <a:p>
            <a:r>
              <a:rPr lang="en-US" sz="2400" dirty="0">
                <a:cs typeface="Calibri"/>
              </a:rPr>
              <a:t>Output of each frame is a 2D image with 2 channels- depth and intensity.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3851" y="600296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 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How is Flash </a:t>
            </a:r>
            <a:r>
              <a:rPr lang="en-US" dirty="0" err="1">
                <a:cs typeface="Calibri Light"/>
              </a:rPr>
              <a:t>Lidar</a:t>
            </a:r>
            <a:r>
              <a:rPr lang="en-US" dirty="0">
                <a:cs typeface="Calibri Light"/>
              </a:rPr>
              <a:t> different from other </a:t>
            </a:r>
            <a:r>
              <a:rPr lang="en-US" dirty="0" err="1">
                <a:cs typeface="Calibri Light"/>
              </a:rPr>
              <a:t>Lidars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256770"/>
              </p:ext>
            </p:extLst>
          </p:nvPr>
        </p:nvGraphicFramePr>
        <p:xfrm>
          <a:off x="838200" y="1642553"/>
          <a:ext cx="105156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Scanning </a:t>
                      </a:r>
                      <a:r>
                        <a:rPr lang="en-US" dirty="0" err="1" smtClean="0"/>
                        <a:t>Lidar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Flash </a:t>
                      </a:r>
                      <a:r>
                        <a:rPr lang="en-US" dirty="0" err="1" smtClean="0"/>
                        <a:t>Lidar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cs typeface="Calibri"/>
                        </a:rPr>
                        <a:t>Principle of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1D Scanning sensor</a:t>
                      </a:r>
                      <a:r>
                        <a:rPr lang="en-US" baseline="0" dirty="0" smtClean="0"/>
                        <a:t> arrays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2D image sensor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cs typeface="Calibri"/>
                        </a:rPr>
                        <a:t>Field of 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cs typeface="Calibri"/>
                        </a:rPr>
                        <a:t>360 x 28 degrees (</a:t>
                      </a:r>
                      <a:r>
                        <a:rPr lang="en-US" dirty="0" err="1" smtClean="0">
                          <a:cs typeface="Calibri"/>
                        </a:rPr>
                        <a:t>Velodyne</a:t>
                      </a:r>
                      <a:r>
                        <a:rPr lang="en-US" dirty="0" smtClean="0">
                          <a:cs typeface="Calibri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cs typeface="Calibri"/>
                        </a:rPr>
                        <a:t>30 x 7.5 degrees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cs typeface="Calibri"/>
                        </a:rPr>
                        <a:t>Horizontal Angular Resolution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cs typeface="Calibri"/>
                        </a:rPr>
                        <a:t>0.08 degrees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cs typeface="Calibri"/>
                        </a:rPr>
                        <a:t>0.234 degrees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cs typeface="Calibri"/>
                        </a:rPr>
                        <a:t>Number of data points per frame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cs typeface="Calibri"/>
                        </a:rPr>
                        <a:t>120,000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cs typeface="Calibri"/>
                        </a:rPr>
                        <a:t>4,096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cs typeface="Calibri"/>
                        </a:rPr>
                        <a:t>Moving Parts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(</a:t>
                      </a:r>
                      <a:r>
                        <a:rPr lang="en-US" dirty="0" err="1" smtClean="0"/>
                        <a:t>Velodyne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cs typeface="Calibri"/>
                        </a:rPr>
                        <a:t>Frame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~10 fps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 fps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cs typeface="Calibri"/>
                        </a:rPr>
                        <a:t>Operating wavelength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~900 nm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1570 nm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S/N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8596" y="600296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4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31483F-09C4-4C69-8163-00489138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Our Hardware set-up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7FD2EB-058C-475C-9316-410D26694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63" y="1539575"/>
            <a:ext cx="67685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RGB Camera: Chameleon3</a:t>
            </a:r>
          </a:p>
          <a:p>
            <a:r>
              <a:rPr lang="en-US" sz="2000" dirty="0">
                <a:cs typeface="Calibri"/>
              </a:rPr>
              <a:t>Lidar: ASC Peregrine Flash Lidar</a:t>
            </a:r>
          </a:p>
          <a:p>
            <a:r>
              <a:rPr lang="en-US" sz="2000" dirty="0">
                <a:cs typeface="Calibri"/>
              </a:rPr>
              <a:t>Trigger and Sync:</a:t>
            </a:r>
          </a:p>
          <a:p>
            <a:pPr lvl="1"/>
            <a:r>
              <a:rPr lang="en-US" sz="2000" dirty="0">
                <a:cs typeface="Calibri"/>
              </a:rPr>
              <a:t>Trigger on demand. Software sync.</a:t>
            </a:r>
          </a:p>
          <a:p>
            <a:pPr marL="457200" lvl="1" indent="0">
              <a:buNone/>
            </a:pPr>
            <a:endParaRPr lang="en-US" sz="2000" dirty="0">
              <a:cs typeface="Calibri"/>
            </a:endParaRPr>
          </a:p>
          <a:p>
            <a:pPr marL="457200" lvl="1" indent="0">
              <a:buNone/>
            </a:pPr>
            <a:endParaRPr lang="en-US" sz="2000" dirty="0">
              <a:cs typeface="Calibri"/>
            </a:endParaRPr>
          </a:p>
          <a:p>
            <a:pPr marL="457200" lvl="1" indent="0">
              <a:buNone/>
            </a:pPr>
            <a:endParaRPr lang="en-US" sz="2000" dirty="0" smtClean="0">
              <a:cs typeface="Calibri"/>
            </a:endParaRPr>
          </a:p>
          <a:p>
            <a:pPr marL="457200" lvl="1" indent="0">
              <a:buNone/>
            </a:pPr>
            <a:endParaRPr lang="en-US" sz="2000" dirty="0">
              <a:cs typeface="Calibri"/>
            </a:endParaRPr>
          </a:p>
          <a:p>
            <a:pPr indent="-457200"/>
            <a:r>
              <a:rPr lang="en-US" sz="2000" dirty="0">
                <a:cs typeface="Calibri"/>
              </a:rPr>
              <a:t>Operating frequency at ~</a:t>
            </a:r>
            <a:r>
              <a:rPr lang="en-US" sz="2000" dirty="0" smtClean="0">
                <a:cs typeface="Calibri"/>
              </a:rPr>
              <a:t>10 fps</a:t>
            </a:r>
            <a:r>
              <a:rPr lang="en-US" sz="2000" dirty="0">
                <a:cs typeface="Calibri"/>
              </a:rPr>
              <a:t>.</a:t>
            </a:r>
          </a:p>
          <a:p>
            <a:pPr indent="-457200"/>
            <a:r>
              <a:rPr lang="en-US" sz="2000" dirty="0">
                <a:cs typeface="Calibri"/>
              </a:rPr>
              <a:t>Uncalibrated RGB and Lidar.</a:t>
            </a:r>
          </a:p>
        </p:txBody>
      </p:sp>
      <p:pic>
        <p:nvPicPr>
          <p:cNvPr id="9" name="Picture 9" descr="A close up of a tripod&#10;&#10;Description generated with high confidence">
            <a:extLst>
              <a:ext uri="{FF2B5EF4-FFF2-40B4-BE49-F238E27FC236}">
                <a16:creationId xmlns:a16="http://schemas.microsoft.com/office/drawing/2014/main" xmlns="" id="{92FE7E2E-672F-499A-8269-0C53C38B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87" y="1757475"/>
            <a:ext cx="4268219" cy="3170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9EA4BD-9B14-4B13-B0B5-C00A264F81B5}"/>
              </a:ext>
            </a:extLst>
          </p:cNvPr>
          <p:cNvSpPr txBox="1"/>
          <p:nvPr/>
        </p:nvSpPr>
        <p:spPr>
          <a:xfrm>
            <a:off x="1159327" y="3433890"/>
            <a:ext cx="22760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Master Program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4E0719-10D6-47E0-92A8-7A85A844D70B}"/>
              </a:ext>
            </a:extLst>
          </p:cNvPr>
          <p:cNvSpPr txBox="1"/>
          <p:nvPr/>
        </p:nvSpPr>
        <p:spPr>
          <a:xfrm>
            <a:off x="4579452" y="3759959"/>
            <a:ext cx="208667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Lidar Slave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5B8A496-F5BB-4BCD-A857-9E535E5AC7DD}"/>
              </a:ext>
            </a:extLst>
          </p:cNvPr>
          <p:cNvSpPr txBox="1"/>
          <p:nvPr/>
        </p:nvSpPr>
        <p:spPr>
          <a:xfrm>
            <a:off x="4579453" y="3113628"/>
            <a:ext cx="208667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RGB Slave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xmlns="" id="{9D7A1F80-4466-40DF-904F-76DE0149886D}"/>
              </a:ext>
            </a:extLst>
          </p:cNvPr>
          <p:cNvCxnSpPr/>
          <p:nvPr/>
        </p:nvCxnSpPr>
        <p:spPr>
          <a:xfrm flipV="1">
            <a:off x="3437697" y="3278316"/>
            <a:ext cx="1146313" cy="283816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xmlns="" id="{10AE2739-AEFD-4711-839A-5584975A0C3F}"/>
              </a:ext>
            </a:extLst>
          </p:cNvPr>
          <p:cNvCxnSpPr>
            <a:cxnSpLocks/>
          </p:cNvCxnSpPr>
          <p:nvPr/>
        </p:nvCxnSpPr>
        <p:spPr>
          <a:xfrm>
            <a:off x="3437698" y="3705698"/>
            <a:ext cx="1162879" cy="213138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2323" y="600296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0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15918A-C244-4AE9-87B0-96707829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Existing Lidar Object Detection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6AE689-17ED-4886-81C0-A24488432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ea typeface="+mn-lt"/>
                <a:cs typeface="+mn-lt"/>
              </a:rPr>
              <a:t>RGB + Lidar:</a:t>
            </a:r>
          </a:p>
          <a:p>
            <a:pPr lvl="1"/>
            <a:r>
              <a:rPr lang="en-US" sz="2000" dirty="0">
                <a:cs typeface="Calibri"/>
              </a:rPr>
              <a:t>Requires calibrated Lidar + RGB set-up.</a:t>
            </a:r>
          </a:p>
          <a:p>
            <a:pPr lvl="1"/>
            <a:r>
              <a:rPr lang="en-US" sz="2000" dirty="0">
                <a:cs typeface="Calibri"/>
              </a:rPr>
              <a:t>Cascaded logic- first detect object in RGB then crop out 3D points corresponding to the 2D 'area of interest'. These subset of points are processed using </a:t>
            </a:r>
            <a:r>
              <a:rPr lang="en-US" sz="2000" dirty="0" err="1">
                <a:cs typeface="Calibri"/>
              </a:rPr>
              <a:t>pointnet</a:t>
            </a:r>
            <a:r>
              <a:rPr lang="en-US" sz="2000" dirty="0">
                <a:cs typeface="Calibri"/>
              </a:rPr>
              <a:t> to localize 3D bounding box for the object.</a:t>
            </a:r>
          </a:p>
          <a:p>
            <a:r>
              <a:rPr lang="en-US" sz="2600" dirty="0">
                <a:cs typeface="Calibri"/>
              </a:rPr>
              <a:t>Lidar only: </a:t>
            </a:r>
          </a:p>
          <a:p>
            <a:pPr lvl="1"/>
            <a:r>
              <a:rPr lang="en-US" sz="2000" dirty="0">
                <a:cs typeface="Calibri"/>
              </a:rPr>
              <a:t>Process 3D points directly.</a:t>
            </a:r>
          </a:p>
          <a:p>
            <a:pPr lvl="1"/>
            <a:r>
              <a:rPr lang="en-US" sz="2000" dirty="0" err="1">
                <a:cs typeface="Calibri"/>
              </a:rPr>
              <a:t>Voxelnet</a:t>
            </a:r>
            <a:r>
              <a:rPr lang="en-US" sz="2000" dirty="0">
                <a:cs typeface="Calibri"/>
              </a:rPr>
              <a:t>: sparse convolutions</a:t>
            </a:r>
          </a:p>
          <a:p>
            <a:pPr lvl="1"/>
            <a:r>
              <a:rPr lang="en-US" sz="2000" dirty="0">
                <a:cs typeface="Calibri"/>
              </a:rPr>
              <a:t>3D FCN: requires volumetric convolutions</a:t>
            </a:r>
          </a:p>
          <a:p>
            <a:pPr lvl="1"/>
            <a:r>
              <a:rPr lang="en-US" sz="2000" dirty="0" err="1">
                <a:cs typeface="Calibri"/>
              </a:rPr>
              <a:t>PointPillars</a:t>
            </a:r>
          </a:p>
          <a:p>
            <a:r>
              <a:rPr lang="en-US" sz="2600" dirty="0">
                <a:cs typeface="Calibri"/>
              </a:rPr>
              <a:t>Point cloud clustering + template matching:</a:t>
            </a:r>
          </a:p>
          <a:p>
            <a:pPr lvl="1"/>
            <a:r>
              <a:rPr lang="en-US" sz="2000" dirty="0">
                <a:cs typeface="Calibri"/>
              </a:rPr>
              <a:t>Limited application due to hardcoded features.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2323" y="600296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2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5EDC8D-A009-43CE-A819-AFC9185D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CAMEL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952ECE-8858-492B-84BA-092D7A64D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/>
              <a:t>Purpose</a:t>
            </a:r>
            <a:r>
              <a:rPr lang="en-US" sz="1800" dirty="0" smtClean="0"/>
              <a:t>: provide a benchmark </a:t>
            </a:r>
            <a:r>
              <a:rPr lang="en-US" sz="1800" dirty="0"/>
              <a:t>for visual-infrared </a:t>
            </a:r>
            <a:r>
              <a:rPr lang="en-US" sz="1800" dirty="0" smtClean="0"/>
              <a:t>and flash </a:t>
            </a:r>
            <a:r>
              <a:rPr lang="en-US" sz="1800" dirty="0" err="1"/>
              <a:t>l</a:t>
            </a:r>
            <a:r>
              <a:rPr lang="en-US" sz="1800" dirty="0" err="1" smtClean="0"/>
              <a:t>idar</a:t>
            </a:r>
            <a:r>
              <a:rPr lang="en-US" sz="1800" dirty="0" smtClean="0"/>
              <a:t> object </a:t>
            </a:r>
            <a:r>
              <a:rPr lang="en-US" sz="1800" dirty="0"/>
              <a:t>detection and tracking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/>
              <a:t>Application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Surveillance scenario</a:t>
            </a:r>
          </a:p>
          <a:p>
            <a:pPr lvl="1"/>
            <a:r>
              <a:rPr lang="en-US" sz="1800" dirty="0" smtClean="0"/>
              <a:t>Autonomous Driving</a:t>
            </a:r>
          </a:p>
          <a:p>
            <a:r>
              <a:rPr lang="en-US" sz="1800" b="1" dirty="0" smtClean="0"/>
              <a:t>Recording Statistics</a:t>
            </a:r>
            <a:r>
              <a:rPr lang="en-US" sz="1800" dirty="0" smtClean="0"/>
              <a:t>:13 </a:t>
            </a:r>
            <a:r>
              <a:rPr lang="en-US" sz="1800" dirty="0"/>
              <a:t>sequences with 374 unique tracks from cluttered urban scenarios</a:t>
            </a:r>
            <a:r>
              <a:rPr lang="en-US" sz="1800" dirty="0" smtClean="0"/>
              <a:t>. (See tables)</a:t>
            </a:r>
            <a:endParaRPr lang="en-US" sz="1800" dirty="0"/>
          </a:p>
          <a:p>
            <a:r>
              <a:rPr lang="en-US" sz="1800" b="1" dirty="0" smtClean="0"/>
              <a:t>Location</a:t>
            </a:r>
            <a:r>
              <a:rPr lang="en-US" sz="1800" dirty="0" smtClean="0"/>
              <a:t>: Data was collected from places around Georgia </a:t>
            </a:r>
            <a:r>
              <a:rPr lang="en-US" sz="1800" dirty="0"/>
              <a:t>Tech campus in Atlanta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/>
              <a:t>Annotation tool</a:t>
            </a:r>
            <a:r>
              <a:rPr lang="en-US" sz="1800" dirty="0" smtClean="0"/>
              <a:t>: CVAT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7068" y="600296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87533"/>
              </p:ext>
            </p:extLst>
          </p:nvPr>
        </p:nvGraphicFramePr>
        <p:xfrm>
          <a:off x="6288307" y="3946904"/>
          <a:ext cx="5522694" cy="20560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61347"/>
                <a:gridCol w="2761347"/>
              </a:tblGrid>
              <a:tr h="5320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Category Name</a:t>
                      </a:r>
                      <a:endParaRPr 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Instances</a:t>
                      </a:r>
                      <a:endParaRPr lang="en-US" sz="1400" dirty="0"/>
                    </a:p>
                  </a:txBody>
                  <a:tcPr marL="121920" marR="121920"/>
                </a:tc>
              </a:tr>
              <a:tr h="304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Person</a:t>
                      </a:r>
                      <a:endParaRPr 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16719</a:t>
                      </a:r>
                      <a:endParaRPr lang="en-US" sz="1400" dirty="0"/>
                    </a:p>
                  </a:txBody>
                  <a:tcPr marL="121920" marR="121920"/>
                </a:tc>
              </a:tr>
              <a:tr h="304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Car</a:t>
                      </a:r>
                      <a:endParaRPr 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1055</a:t>
                      </a:r>
                      <a:endParaRPr lang="en-US" sz="1400" dirty="0"/>
                    </a:p>
                  </a:txBody>
                  <a:tcPr marL="121920" marR="121920"/>
                </a:tc>
              </a:tr>
              <a:tr h="304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Bike</a:t>
                      </a:r>
                      <a:endParaRPr 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223</a:t>
                      </a:r>
                      <a:endParaRPr lang="en-US" sz="1400" dirty="0"/>
                    </a:p>
                  </a:txBody>
                  <a:tcPr marL="121920" marR="121920"/>
                </a:tc>
              </a:tr>
              <a:tr h="304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Van</a:t>
                      </a:r>
                      <a:endParaRPr 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88</a:t>
                      </a:r>
                      <a:endParaRPr lang="en-US" sz="1400" dirty="0"/>
                    </a:p>
                  </a:txBody>
                  <a:tcPr marL="121920" marR="121920"/>
                </a:tc>
              </a:tr>
              <a:tr h="304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</a:t>
                      </a:r>
                      <a:endParaRPr 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140</a:t>
                      </a:r>
                      <a:endParaRPr lang="en-US" sz="1400" dirty="0"/>
                    </a:p>
                  </a:txBody>
                  <a:tcPr marL="121920" marR="12192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433636"/>
              </p:ext>
            </p:extLst>
          </p:nvPr>
        </p:nvGraphicFramePr>
        <p:xfrm>
          <a:off x="808480" y="3946904"/>
          <a:ext cx="506442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3576"/>
                <a:gridCol w="38708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Split</a:t>
                      </a:r>
                      <a:endParaRPr 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Annotated Frames</a:t>
                      </a:r>
                      <a:endParaRPr lang="en-US" sz="1400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Train</a:t>
                      </a:r>
                      <a:endParaRPr 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6876</a:t>
                      </a:r>
                      <a:endParaRPr lang="en-US" sz="1400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</a:t>
                      </a:r>
                      <a:endParaRPr 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1406</a:t>
                      </a:r>
                      <a:endParaRPr lang="en-US" sz="1400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8282</a:t>
                      </a:r>
                      <a:endParaRPr lang="en-US" sz="1400" dirty="0"/>
                    </a:p>
                  </a:txBody>
                  <a:tcPr marL="121920" marR="12192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39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FCN based real-time object detection.</a:t>
            </a:r>
          </a:p>
          <a:p>
            <a:r>
              <a:rPr lang="en-US" sz="2400" dirty="0" smtClean="0"/>
              <a:t>SORT </a:t>
            </a:r>
            <a:r>
              <a:rPr lang="en-US" sz="2400" dirty="0">
                <a:cs typeface="Calibri"/>
              </a:rPr>
              <a:t>(Simple Online Real-time Tracking</a:t>
            </a:r>
            <a:r>
              <a:rPr lang="en-US" sz="2400" dirty="0" smtClean="0">
                <a:cs typeface="Calibri"/>
              </a:rPr>
              <a:t>) </a:t>
            </a:r>
            <a:r>
              <a:rPr lang="en-US" sz="2400" dirty="0" smtClean="0"/>
              <a:t>based tracking.</a:t>
            </a:r>
          </a:p>
          <a:p>
            <a:r>
              <a:rPr lang="en-US" sz="2400" dirty="0" smtClean="0"/>
              <a:t>Features:</a:t>
            </a:r>
          </a:p>
          <a:p>
            <a:pPr lvl="1"/>
            <a:r>
              <a:rPr lang="en-US" sz="2000" dirty="0" smtClean="0"/>
              <a:t>High frame-rate</a:t>
            </a:r>
          </a:p>
          <a:p>
            <a:pPr lvl="1"/>
            <a:r>
              <a:rPr lang="en-US" sz="2000" dirty="0" smtClean="0"/>
              <a:t>Detection and tracking are decoupled from each other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2323" y="600296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3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64230"/>
            <a:ext cx="11430000" cy="4596355"/>
          </a:xfrm>
        </p:spPr>
        <p:txBody>
          <a:bodyPr>
            <a:normAutofit/>
          </a:bodyPr>
          <a:lstStyle/>
          <a:p>
            <a:r>
              <a:rPr lang="en-US" sz="2600" dirty="0">
                <a:cs typeface="Calibri"/>
              </a:rPr>
              <a:t>Fully Convolutional Network (FCN) + Detection Layer (Regression</a:t>
            </a:r>
            <a:r>
              <a:rPr lang="en-US" sz="2600" dirty="0" smtClean="0">
                <a:cs typeface="Calibri"/>
              </a:rPr>
              <a:t>)</a:t>
            </a:r>
            <a:endParaRPr lang="en-US" sz="2600" dirty="0">
              <a:cs typeface="Calibri"/>
            </a:endParaRPr>
          </a:p>
          <a:p>
            <a:r>
              <a:rPr lang="en-US" sz="2600" dirty="0" smtClean="0">
                <a:cs typeface="Calibri"/>
              </a:rPr>
              <a:t>We started with YOLOv3 architecture and made modifications to its architecture and training strategy according to our data.</a:t>
            </a:r>
          </a:p>
          <a:p>
            <a:r>
              <a:rPr lang="en-US" sz="2600" dirty="0" smtClean="0"/>
              <a:t>Changes:</a:t>
            </a:r>
          </a:p>
          <a:p>
            <a:pPr lvl="1"/>
            <a:r>
              <a:rPr lang="en-US" sz="2200" dirty="0" smtClean="0"/>
              <a:t>Low Resolution: 32x128 </a:t>
            </a:r>
            <a:r>
              <a:rPr lang="en-US" sz="2200" dirty="0" err="1" smtClean="0"/>
              <a:t>vs</a:t>
            </a:r>
            <a:r>
              <a:rPr lang="en-US" sz="2200" dirty="0" smtClean="0"/>
              <a:t> 224x224</a:t>
            </a:r>
          </a:p>
          <a:p>
            <a:pPr lvl="1"/>
            <a:r>
              <a:rPr lang="en-US" sz="2200" dirty="0"/>
              <a:t>Depth map vs. point cloud</a:t>
            </a:r>
          </a:p>
          <a:p>
            <a:pPr lvl="1"/>
            <a:r>
              <a:rPr lang="en-US" sz="2200" dirty="0" smtClean="0"/>
              <a:t>Decreased number of network layers from 37 to 25</a:t>
            </a:r>
          </a:p>
          <a:p>
            <a:pPr lvl="1"/>
            <a:r>
              <a:rPr lang="en-US" sz="2200" dirty="0" smtClean="0"/>
              <a:t>Number of network parameters were decreased from 8.85 million to 102,460</a:t>
            </a:r>
          </a:p>
          <a:p>
            <a:pPr lvl="1"/>
            <a:r>
              <a:rPr lang="en-US" sz="2200" dirty="0" smtClean="0"/>
              <a:t>Decreased number of training epochs from 250 to 50.</a:t>
            </a:r>
          </a:p>
          <a:p>
            <a:pPr lvl="1"/>
            <a:r>
              <a:rPr lang="en-US" sz="2200" dirty="0" smtClean="0"/>
              <a:t>We do not change input image’s aspect ratio to square, rather maintain the original aspect ratio of 1:4</a:t>
            </a:r>
          </a:p>
          <a:p>
            <a:pPr lvl="1"/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360" y="600296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8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942EE7-AE6B-48E0-B034-F2CB16B5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Network Architecture</a:t>
            </a:r>
            <a:endParaRPr lang="en-US" dirty="0"/>
          </a:p>
        </p:txBody>
      </p:sp>
      <p:pic>
        <p:nvPicPr>
          <p:cNvPr id="13" name="Picture 13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BD6B984B-C700-4785-8AD7-3C078D4A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6172"/>
            <a:ext cx="10515600" cy="3345970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9105" y="6002961"/>
            <a:ext cx="10778435" cy="5568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work was supported by </a:t>
            </a:r>
            <a:r>
              <a:rPr lang="en-US" dirty="0">
                <a:ea typeface="+mn-lt"/>
                <a:cs typeface="+mn-lt"/>
              </a:rPr>
              <a:t>Defense Advanced </a:t>
            </a:r>
            <a:r>
              <a:rPr lang="en-US" dirty="0" smtClean="0">
                <a:ea typeface="+mn-lt"/>
                <a:cs typeface="+mn-lt"/>
              </a:rPr>
              <a:t>Research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Projects Agency (</a:t>
            </a:r>
            <a:r>
              <a:rPr lang="en-US" dirty="0" smtClean="0"/>
              <a:t>DARPA) under contract number HR0011-17-2-0045. The views and conclusions herein are those of the authors and should not be interpreted as necessarily representing </a:t>
            </a:r>
            <a:r>
              <a:rPr lang="en-US" dirty="0" smtClean="0"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official policies or endorsements, either expressed or implied</a:t>
            </a:r>
            <a:r>
              <a:rPr lang="en-US" dirty="0" smtClean="0">
                <a:ea typeface="+mn-lt"/>
                <a:cs typeface="+mn-lt"/>
              </a:rPr>
              <a:t>,</a:t>
            </a:r>
            <a:r>
              <a:rPr lang="en-US" dirty="0" smtClean="0">
                <a:cs typeface="Calibri" panose="020F0502020204030204"/>
              </a:rPr>
              <a:t> </a:t>
            </a:r>
            <a:r>
              <a:rPr lang="en-US" dirty="0" smtClean="0">
                <a:ea typeface="+mn-lt"/>
                <a:cs typeface="+mn-lt"/>
              </a:rPr>
              <a:t>of </a:t>
            </a:r>
            <a:r>
              <a:rPr lang="en-US" dirty="0">
                <a:ea typeface="+mn-lt"/>
                <a:cs typeface="+mn-lt"/>
              </a:rPr>
              <a:t>DARPA.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304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368</TotalTime>
  <Words>1638</Words>
  <Application>Microsoft Macintosh PowerPoint</Application>
  <PresentationFormat>Custom</PresentationFormat>
  <Paragraphs>247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Roboto</vt:lpstr>
      <vt:lpstr>Roboto Condensed Light</vt:lpstr>
      <vt:lpstr>Custom Design</vt:lpstr>
      <vt:lpstr>1_Custom Design</vt:lpstr>
      <vt:lpstr>2_Custom Design</vt:lpstr>
      <vt:lpstr>Flash Lidar Object Detection and Tracking</vt:lpstr>
      <vt:lpstr>What is Flash Lidar?</vt:lpstr>
      <vt:lpstr>How is Flash Lidar different from other Lidars?</vt:lpstr>
      <vt:lpstr>Our Hardware set-up</vt:lpstr>
      <vt:lpstr>Existing Lidar Object Detection Techniques</vt:lpstr>
      <vt:lpstr>CAMEL Dataset</vt:lpstr>
      <vt:lpstr>Technical approach</vt:lpstr>
      <vt:lpstr>Object detection</vt:lpstr>
      <vt:lpstr>Network Architecture</vt:lpstr>
      <vt:lpstr>Object Detection Results</vt:lpstr>
      <vt:lpstr>Tracker</vt:lpstr>
      <vt:lpstr>Tracking Results</vt:lpstr>
      <vt:lpstr>Conclusion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Deep Samal</cp:lastModifiedBy>
  <cp:revision>38</cp:revision>
  <dcterms:created xsi:type="dcterms:W3CDTF">2016-03-09T16:46:53Z</dcterms:created>
  <dcterms:modified xsi:type="dcterms:W3CDTF">2019-07-30T15:03:19Z</dcterms:modified>
</cp:coreProperties>
</file>